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4" roundtripDataSignature="AMtx7mhiMqhKDlV6h4Bdzk5Ftb2mZwZJ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axWG0d7mcblJpccH_2vIuuakujKmEB8h/view?usp=sharing" TargetMode="External"/><Relationship Id="rId3" Type="http://schemas.openxmlformats.org/officeDocument/2006/relationships/hyperlink" Target="https://docs.google.com/presentation/d/1QYRwBjilFgR1wZ0zFs8fZTudA8fzWko0VPWIV7im9hM/edit?usp=sharing" TargetMode="External"/><Relationship Id="rId4" Type="http://schemas.openxmlformats.org/officeDocument/2006/relationships/hyperlink" Target="https://drive.google.com/file/d/0BxzrDHCvRtkqNnRReEQ3UFJpaDQ/view?usp=sharing&amp;resourcekey=0-n5RcAf8W2tIlEuMsACcze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53a35bed2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53a35bed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Stone walls in the woods today–  Have you ever seen stonewalls in the woods? Have you wondered why they are there? Who built them?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Early Settlement, c. 1760s</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What do you see in this picture?</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What makes you say that?</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We see a man building a stone wall around a small plot of dirt.</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Recently cut trees</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A small log cabin</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A tiny barn</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A cow or two</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A dog</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A mountain</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A pond</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Hilly land</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Lots of woods around this tiny clearing</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This land, we now call Norwich, was once Abenaki land. The Abenakis came here in the summers near the rivers to fish and then went back north in the winters.   There were no buildings like we know today and the land was deep forest.  People from Connecticut were struggling to find enough land to farm to feed their large families and looked up to Vermont’s seemingly unoccupied land.  They came by canoe each summer to clear the deep forests and build cabins for their families. After they had done this, they brought their families by canoe to begin new lives and build a new town–Norwich.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Fiction books:</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Natalie Kinsey Warnock’s: The Bear that Heard Crying </a:t>
            </a:r>
            <a:r>
              <a:rPr lang="en-US" sz="1400" u="sng">
                <a:solidFill>
                  <a:schemeClr val="hlink"/>
                </a:solidFill>
                <a:latin typeface="Calibri"/>
                <a:ea typeface="Calibri"/>
                <a:cs typeface="Calibri"/>
                <a:sym typeface="Calibri"/>
                <a:hlinkClick r:id="rId2"/>
              </a:rPr>
              <a:t>–this is a link to a PDF of the book</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Diana Appelbaum: Giants in the Land -</a:t>
            </a:r>
            <a:r>
              <a:rPr lang="en-US" sz="1400" u="sng">
                <a:solidFill>
                  <a:schemeClr val="hlink"/>
                </a:solidFill>
                <a:latin typeface="Calibri"/>
                <a:ea typeface="Calibri"/>
                <a:cs typeface="Calibri"/>
                <a:sym typeface="Calibri"/>
                <a:hlinkClick r:id="rId3"/>
              </a:rPr>
              <a:t>link to the PDF</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Natalie Kinsey Warnock: Wilderness Cat </a:t>
            </a:r>
            <a:r>
              <a:rPr lang="en-US" sz="1400" u="sng">
                <a:solidFill>
                  <a:schemeClr val="hlink"/>
                </a:solidFill>
                <a:latin typeface="Calibri"/>
                <a:ea typeface="Calibri"/>
                <a:cs typeface="Calibri"/>
                <a:sym typeface="Calibri"/>
                <a:hlinkClick r:id="rId4"/>
              </a:rPr>
              <a:t>-link to PDF</a:t>
            </a:r>
            <a:endParaRPr sz="1400">
              <a:solidFill>
                <a:schemeClr val="dk1"/>
              </a:solidFill>
              <a:latin typeface="Calibri"/>
              <a:ea typeface="Calibri"/>
              <a:cs typeface="Calibri"/>
              <a:sym typeface="Calibri"/>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Sheep Boom, c. 1830</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What do you see?</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What makes you say that?</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We see the same mountain, rock in lower left corner, pond</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Cleared land</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Roads</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Bigger house</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Bigger barn</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Double the size clearing</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Corn harvested and standing</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Pumpkins being Harvested</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same time of year –foliage</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Look at all the stone walls lining the fields and roads.</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Why would the trees be ALL GONE? </a:t>
            </a:r>
            <a:endParaRPr sz="1400">
              <a:solidFill>
                <a:schemeClr val="dk1"/>
              </a:solidFill>
              <a:latin typeface="Calibri"/>
              <a:ea typeface="Calibri"/>
              <a:cs typeface="Calibri"/>
              <a:sym typeface="Calibri"/>
            </a:endParaRPr>
          </a:p>
        </p:txBody>
      </p:sp>
      <p:sp>
        <p:nvSpPr>
          <p:cNvPr id="98" name="Google Shape;9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434b997de9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434b997de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Merino sheep </a:t>
            </a:r>
            <a:r>
              <a:rPr lang="en-US"/>
              <a:t>brought</a:t>
            </a:r>
            <a:r>
              <a:rPr lang="en-US"/>
              <a:t> from Spain by William Jarvis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this time a man named William Jarvis traveld to Spain. While he was there he saw big sheep with lots of wool. They were climbing up in the hills that looked just like Vermont. They had big teeth to chew touch mountain grass. Jarvis realized that they would be perfect in Vermont. So, he put 100 (or so) sheep on a ship and sailed to Boston. Then he walked all those sheep up from Boston and sold them to farmers all around here.  The farmers loved them because all that wool could be spun and woven into cloth and made into clothing. They made a lot of money selling that wool.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434b997de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434b997d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Soon there were more sheep than people; 13,000 sheep in Norwich!</a:t>
            </a:r>
            <a:endParaRPr/>
          </a:p>
          <a:p>
            <a:pPr indent="0" lvl="0" marL="0" rtl="0" algn="l">
              <a:spcBef>
                <a:spcPts val="0"/>
              </a:spcBef>
              <a:spcAft>
                <a:spcPts val="0"/>
              </a:spcAft>
              <a:buNone/>
            </a:pPr>
            <a:r>
              <a:rPr lang="en-US"/>
              <a:t>What do you think happened when 13,000 sheep needed to eat grass? Trees were cut down, rocks were cleared to the edges of the pastures and made into walls to keep the sheep in, and grass was planted.  Soon the land looked like slide #4.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 you think that was good for the land? Now there were no trees to shade the land. The soil dried out. Rains washed the soil away and down to the streams. The fields lost their soil and became really rocky like we see now up in the hills.  Farmers began to have trouble feeding their sheep and growing food for their </a:t>
            </a:r>
            <a:r>
              <a:rPr lang="en-US"/>
              <a:t>families</a:t>
            </a:r>
            <a:r>
              <a:rPr lang="en-US"/>
              <a:t>. What were they to do?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Westward Expansion after land depleted by sheep. 1850-1870</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They moved to west.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What do you see in this photo?</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Lots of people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Babies –so entire families</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Covered wagons</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Oxen</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cows</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horses</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little calves</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rPr lang="en-US" sz="1400">
                <a:solidFill>
                  <a:schemeClr val="dk1"/>
                </a:solidFill>
                <a:latin typeface="Calibri"/>
                <a:ea typeface="Calibri"/>
                <a:cs typeface="Calibri"/>
                <a:sym typeface="Calibri"/>
              </a:rPr>
              <a:t>Many, many families left Vermont and began new lives in the West.</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400"/>
              <a:buFont typeface="Calibri"/>
              <a:buNone/>
            </a:pPr>
            <a:r>
              <a:t/>
            </a:r>
            <a:endParaRPr sz="1400">
              <a:solidFill>
                <a:schemeClr val="dk1"/>
              </a:solidFill>
              <a:latin typeface="Calibri"/>
              <a:ea typeface="Calibri"/>
              <a:cs typeface="Calibri"/>
              <a:sym typeface="Calibri"/>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434b997de9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434b997de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Forest Regrowth–ca 1900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happened to Norwich?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do you see/</a:t>
            </a:r>
            <a:endParaRPr/>
          </a:p>
          <a:p>
            <a:pPr indent="0" lvl="0" marL="0" rtl="0" algn="l">
              <a:spcBef>
                <a:spcPts val="0"/>
              </a:spcBef>
              <a:spcAft>
                <a:spcPts val="0"/>
              </a:spcAft>
              <a:buNone/>
            </a:pPr>
            <a:r>
              <a:rPr lang="en-US"/>
              <a:t>What makes you say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There’s the mountain</a:t>
            </a:r>
            <a:endParaRPr/>
          </a:p>
          <a:p>
            <a:pPr indent="0" lvl="0" marL="0" rtl="0" algn="l">
              <a:spcBef>
                <a:spcPts val="0"/>
              </a:spcBef>
              <a:spcAft>
                <a:spcPts val="0"/>
              </a:spcAft>
              <a:buNone/>
            </a:pPr>
            <a:r>
              <a:rPr lang="en-US"/>
              <a:t>Pond</a:t>
            </a:r>
            <a:endParaRPr/>
          </a:p>
          <a:p>
            <a:pPr indent="0" lvl="0" marL="0" rtl="0" algn="l">
              <a:spcBef>
                <a:spcPts val="0"/>
              </a:spcBef>
              <a:spcAft>
                <a:spcPts val="0"/>
              </a:spcAft>
              <a:buNone/>
            </a:pPr>
            <a:r>
              <a:rPr lang="en-US"/>
              <a:t>Rock in left corner</a:t>
            </a:r>
            <a:endParaRPr/>
          </a:p>
          <a:p>
            <a:pPr indent="0" lvl="0" marL="0" rtl="0" algn="l">
              <a:spcBef>
                <a:spcPts val="0"/>
              </a:spcBef>
              <a:spcAft>
                <a:spcPts val="0"/>
              </a:spcAft>
              <a:buNone/>
            </a:pPr>
            <a:r>
              <a:rPr lang="en-US"/>
              <a:t>Many young trees begin to grow and our forests begin to come back so the hills now look like they do today. All those stone walls are still there!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p:nvPr>
            <p:ph idx="2" type="pic"/>
          </p:nvPr>
        </p:nvSpPr>
        <p:spPr>
          <a:xfrm>
            <a:off x="1792288" y="612775"/>
            <a:ext cx="5486400" cy="4114800"/>
          </a:xfrm>
          <a:prstGeom prst="rect">
            <a:avLst/>
          </a:prstGeom>
          <a:noFill/>
          <a:ln>
            <a:noFill/>
          </a:ln>
        </p:spPr>
      </p:sp>
      <p:sp>
        <p:nvSpPr>
          <p:cNvPr id="64" name="Google Shape;64;p1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s://drive.google.com/file/d/1axWG0d7mcblJpccH_2vIuuakujKmEB8h/view?usp=sharing" TargetMode="External"/><Relationship Id="rId4" Type="http://schemas.openxmlformats.org/officeDocument/2006/relationships/hyperlink" Target="https://docs.google.com/presentation/d/1QYRwBjilFgR1wZ0zFs8fZTudA8fzWko0VPWIV7im9hM/edit?usp=sharing" TargetMode="External"/><Relationship Id="rId5" Type="http://schemas.openxmlformats.org/officeDocument/2006/relationships/hyperlink" Target="https://drive.google.com/file/d/0BxzrDHCvRtkqNnRReEQ3UFJpaDQ/view?usp=sharing&amp;resourcekey=0-n5RcAf8W2tIlEuMsACcze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353a35bed21_0_0"/>
          <p:cNvSpPr txBox="1"/>
          <p:nvPr/>
        </p:nvSpPr>
        <p:spPr>
          <a:xfrm>
            <a:off x="618550" y="644675"/>
            <a:ext cx="77907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Calibri"/>
                <a:ea typeface="Calibri"/>
                <a:cs typeface="Calibri"/>
                <a:sym typeface="Calibri"/>
              </a:rPr>
              <a:t>Picture</a:t>
            </a:r>
            <a:r>
              <a:rPr lang="en-US">
                <a:solidFill>
                  <a:schemeClr val="dk1"/>
                </a:solidFill>
                <a:latin typeface="Calibri"/>
                <a:ea typeface="Calibri"/>
                <a:cs typeface="Calibri"/>
                <a:sym typeface="Calibri"/>
              </a:rPr>
              <a:t> books:</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Intro:</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rPr>
              <a:t>Virginia Lee Burton: The Little House (gets at change over time)</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To go with slide #3:</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Natalie Kinsey Warnock’s: The Bear that Heard Crying </a:t>
            </a:r>
            <a:r>
              <a:rPr lang="en-US" u="sng">
                <a:solidFill>
                  <a:srgbClr val="2200CC"/>
                </a:solidFill>
                <a:latin typeface="Calibri"/>
                <a:ea typeface="Calibri"/>
                <a:cs typeface="Calibri"/>
                <a:sym typeface="Calibri"/>
                <a:hlinkClick r:id="rId3">
                  <a:extLst>
                    <a:ext uri="{A12FA001-AC4F-418D-AE19-62706E023703}">
                      <ahyp:hlinkClr val="tx"/>
                    </a:ext>
                  </a:extLst>
                </a:hlinkClick>
              </a:rPr>
              <a:t>–this is a link to a PDF of the book</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Diana Appelbaum: Giants in the Land -</a:t>
            </a:r>
            <a:r>
              <a:rPr lang="en-US" u="sng">
                <a:solidFill>
                  <a:srgbClr val="2200CC"/>
                </a:solidFill>
                <a:latin typeface="Calibri"/>
                <a:ea typeface="Calibri"/>
                <a:cs typeface="Calibri"/>
                <a:sym typeface="Calibri"/>
                <a:hlinkClick r:id="rId4">
                  <a:extLst>
                    <a:ext uri="{A12FA001-AC4F-418D-AE19-62706E023703}">
                      <ahyp:hlinkClr val="tx"/>
                    </a:ext>
                  </a:extLst>
                </a:hlinkClick>
              </a:rPr>
              <a:t>link to the PDF</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Natalie Kinsey Warnock: Wilderness Cat </a:t>
            </a:r>
            <a:r>
              <a:rPr lang="en-US" u="sng">
                <a:solidFill>
                  <a:srgbClr val="2200CC"/>
                </a:solidFill>
                <a:latin typeface="Calibri"/>
                <a:ea typeface="Calibri"/>
                <a:cs typeface="Calibri"/>
                <a:sym typeface="Calibri"/>
                <a:hlinkClick r:id="rId5">
                  <a:extLst>
                    <a:ext uri="{A12FA001-AC4F-418D-AE19-62706E023703}">
                      <ahyp:hlinkClr val="tx"/>
                    </a:ext>
                  </a:extLst>
                </a:hlinkClick>
              </a:rPr>
              <a:t>-link to PDF</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go with slide #4/5</a:t>
            </a:r>
            <a:endParaRPr/>
          </a:p>
          <a:p>
            <a:pPr indent="0" lvl="0" marL="0" rtl="0" algn="l">
              <a:spcBef>
                <a:spcPts val="0"/>
              </a:spcBef>
              <a:spcAft>
                <a:spcPts val="0"/>
              </a:spcAft>
              <a:buNone/>
            </a:pPr>
            <a:r>
              <a:rPr lang="en-US"/>
              <a:t>Donald Hall: Ox-Cart Man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have used the following slides with kids to help them understand “why sheep?” and the concept of landscape change.  When I do this, I use visual thinking strategies. They slowly begin to see that the slides #3,4, and 8 are of the same plot of land.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print these and after we go through them, ask them to lay them all out and tell the story of the land.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457200" y="1393176"/>
            <a:ext cx="8229600" cy="110960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sz="5800"/>
              <a:t>Change in the</a:t>
            </a:r>
            <a:br>
              <a:rPr lang="en-US" sz="5800"/>
            </a:br>
            <a:r>
              <a:rPr lang="en-US" sz="5800"/>
              <a:t>New England Landscape</a:t>
            </a:r>
            <a:endParaRPr sz="5800"/>
          </a:p>
        </p:txBody>
      </p:sp>
      <p:pic>
        <p:nvPicPr>
          <p:cNvPr id="90" name="Google Shape;90;p1"/>
          <p:cNvPicPr preferRelativeResize="0"/>
          <p:nvPr/>
        </p:nvPicPr>
        <p:blipFill>
          <a:blip r:embed="rId3">
            <a:alphaModFix/>
          </a:blip>
          <a:stretch>
            <a:fillRect/>
          </a:stretch>
        </p:blipFill>
        <p:spPr>
          <a:xfrm>
            <a:off x="-155375" y="386537"/>
            <a:ext cx="9144000" cy="6084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Early settlement" id="95" name="Google Shape;95;p3"/>
          <p:cNvPicPr preferRelativeResize="0"/>
          <p:nvPr>
            <p:ph idx="1" type="body"/>
          </p:nvPr>
        </p:nvPicPr>
        <p:blipFill rotWithShape="1">
          <a:blip r:embed="rId3">
            <a:alphaModFix/>
          </a:blip>
          <a:srcRect b="0" l="-11757" r="-11757" t="0"/>
          <a:stretch/>
        </p:blipFill>
        <p:spPr>
          <a:xfrm>
            <a:off x="-810150" y="469050"/>
            <a:ext cx="10764300" cy="5919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pic>
        <p:nvPicPr>
          <p:cNvPr descr="Sheep Boom" id="101" name="Google Shape;101;p4"/>
          <p:cNvPicPr preferRelativeResize="0"/>
          <p:nvPr>
            <p:ph idx="1" type="body"/>
          </p:nvPr>
        </p:nvPicPr>
        <p:blipFill rotWithShape="1">
          <a:blip r:embed="rId3">
            <a:alphaModFix/>
          </a:blip>
          <a:srcRect b="0" l="-11440" r="-11440" t="0"/>
          <a:stretch/>
        </p:blipFill>
        <p:spPr>
          <a:xfrm>
            <a:off x="-851700" y="446250"/>
            <a:ext cx="10847400" cy="596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g2434b997de9_0_8"/>
          <p:cNvPicPr preferRelativeResize="0"/>
          <p:nvPr/>
        </p:nvPicPr>
        <p:blipFill>
          <a:blip r:embed="rId3">
            <a:alphaModFix/>
          </a:blip>
          <a:stretch>
            <a:fillRect/>
          </a:stretch>
        </p:blipFill>
        <p:spPr>
          <a:xfrm>
            <a:off x="152400" y="152400"/>
            <a:ext cx="8046720" cy="670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g2434b997de9_0_0"/>
          <p:cNvPicPr preferRelativeResize="0"/>
          <p:nvPr/>
        </p:nvPicPr>
        <p:blipFill>
          <a:blip r:embed="rId3">
            <a:alphaModFix/>
          </a:blip>
          <a:stretch>
            <a:fillRect/>
          </a:stretch>
        </p:blipFill>
        <p:spPr>
          <a:xfrm>
            <a:off x="2492175" y="0"/>
            <a:ext cx="4353123" cy="68580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5"/>
          <p:cNvPicPr preferRelativeResize="0"/>
          <p:nvPr/>
        </p:nvPicPr>
        <p:blipFill>
          <a:blip r:embed="rId3">
            <a:alphaModFix/>
          </a:blip>
          <a:stretch>
            <a:fillRect/>
          </a:stretch>
        </p:blipFill>
        <p:spPr>
          <a:xfrm>
            <a:off x="-113325" y="377300"/>
            <a:ext cx="9257325" cy="60295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g2434b997de9_0_4"/>
          <p:cNvPicPr preferRelativeResize="0"/>
          <p:nvPr/>
        </p:nvPicPr>
        <p:blipFill>
          <a:blip r:embed="rId3">
            <a:alphaModFix/>
          </a:blip>
          <a:stretch>
            <a:fillRect/>
          </a:stretch>
        </p:blipFill>
        <p:spPr>
          <a:xfrm>
            <a:off x="-60925" y="506417"/>
            <a:ext cx="9144000" cy="60644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2017-01-30T19:54:57Z</dcterms:created>
  <dc:creator>Alan Berolzheimer</dc:creator>
</cp:coreProperties>
</file>